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2.xml" ContentType="application/vnd.openxmlformats-officedocument.presentationml.notesSlide+xml"/>
  <Override PartName="/ppt/comments/comment2.xml" ContentType="application/vnd.openxmlformats-officedocument.presentationml.comment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notesMasterIdLst>
    <p:notesMasterId r:id="rId13"/>
  </p:notesMasterIdLst>
  <p:sldIdLst>
    <p:sldId id="256" r:id="rId5"/>
    <p:sldId id="257" r:id="rId6"/>
    <p:sldId id="258" r:id="rId7"/>
    <p:sldId id="261" r:id="rId8"/>
    <p:sldId id="259" r:id="rId9"/>
    <p:sldId id="262" r:id="rId10"/>
    <p:sldId id="260" r:id="rId11"/>
    <p:sldId id="263" r:id="rId12"/>
  </p:sldIdLst>
  <p:sldSz cx="9144000" cy="6858000" type="screen4x3"/>
  <p:notesSz cx="6858000" cy="9144000"/>
  <p:embeddedFontLst>
    <p:embeddedFont>
      <p:font typeface="Roboto Medium" panose="02000000000000000000" pitchFamily="2" charset="0"/>
      <p:regular r:id="rId14"/>
      <p:italic r:id="rId15"/>
    </p:embeddedFont>
    <p:embeddedFont>
      <p:font typeface="Roboto" panose="02000000000000000000" pitchFamily="2" charset="0"/>
      <p:regular r:id="rId16"/>
      <p:bold r:id="rId17"/>
      <p:italic r:id="rId18"/>
      <p:boldItalic r:id="rId19"/>
    </p:embeddedFont>
    <p:embeddedFont>
      <p:font typeface="Calibri" panose="020F0502020204030204" pitchFamily="34" charset="0"/>
      <p:regular r:id="rId20"/>
      <p:bold r:id="rId21"/>
      <p:italic r:id="rId22"/>
      <p:boldItalic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Ebbers, Anne M" initials="AE" lastIdx="1" clrIdx="0"/>
  <p:cmAuthor id="1" name="Bernier, Heather A" initials="BHA" lastIdx="2" clrIdx="1">
    <p:extLst/>
  </p:cmAuthor>
  <p:cmAuthor id="2" name="Morris, Nathan A" initials="NAM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BC64"/>
    <a:srgbClr val="93C94F"/>
    <a:srgbClr val="99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853" autoAdjust="0"/>
    <p:restoredTop sz="94660"/>
  </p:normalViewPr>
  <p:slideViewPr>
    <p:cSldViewPr>
      <p:cViewPr varScale="1">
        <p:scale>
          <a:sx n="109" d="100"/>
          <a:sy n="109" d="100"/>
        </p:scale>
        <p:origin x="200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font" Target="fonts/font8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4.fntdata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font" Target="fonts/font6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theme" Target="theme/theme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7-05-17T14:15:16.037" idx="2">
    <p:pos x="10" y="10"/>
    <p:text>Title should state plan name phase of the planning process (DRMP/DEIS; PRMP/FEIS or ROD)</p:text>
    <p:extLst>
      <p:ext uri="{C676402C-5697-4E1C-873F-D02D1690AC5C}">
        <p15:threadingInfo xmlns:p15="http://schemas.microsoft.com/office/powerpoint/2012/main" timeZoneBias="24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7-05-17T12:58:49.772" idx="1">
    <p:pos x="5420" y="527"/>
    <p:text>What is your decision &amp; why?</p:text>
    <p:extLst>
      <p:ext uri="{C676402C-5697-4E1C-873F-D02D1690AC5C}">
        <p15:threadingInfo xmlns:p15="http://schemas.microsoft.com/office/powerpoint/2012/main" timeZoneBias="24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DF5ED6-3BAD-42A4-BA2D-2D0D6F951E88}" type="datetimeFigureOut">
              <a:rPr lang="en-US" smtClean="0"/>
              <a:t>6/20/2018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5796E7-57C5-4C5A-A26A-02559B1D08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5426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*** Replace</a:t>
            </a:r>
            <a:r>
              <a:rPr lang="en-US" baseline="0" dirty="0" smtClean="0"/>
              <a:t> title page photo with a map of the planning area (include color legend for the map)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5796E7-57C5-4C5A-A26A-02559B1D08C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8845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Include</a:t>
            </a:r>
            <a:r>
              <a:rPr lang="en-US" baseline="0" dirty="0" smtClean="0"/>
              <a:t> energy related resources (ex. Gold, copper, wind, solar, etc. ) and major issues with some numbers/acres and context here.  Be brief, but also informative.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5796E7-57C5-4C5A-A26A-02559B1D08C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7090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Use socio</a:t>
            </a:r>
            <a:r>
              <a:rPr lang="en-US" baseline="0" dirty="0" smtClean="0"/>
              <a:t> econ report, and list jobs in the local community that interact with BLM land (ex. Hunting &amp; guiding, livestock grazing, minerals development, etc.).  If there is no effect, say so! If there is an increase in jobs highlight.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5796E7-57C5-4C5A-A26A-02559B1D08C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9514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Start with local counties</a:t>
            </a:r>
            <a:r>
              <a:rPr lang="en-US" baseline="0" dirty="0" smtClean="0"/>
              <a:t> and state gov’t, then list others. Talk about (don’t write) what was important in scoping/public comments. Identify cooperating agencies. Identify if they were favorable to the preferred alt.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5796E7-57C5-4C5A-A26A-02559B1D08C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0245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Any change to availability</a:t>
            </a:r>
            <a:r>
              <a:rPr lang="en-US" baseline="0" dirty="0" smtClean="0"/>
              <a:t> to energy (open/closed) state here.  Also any major issues.</a:t>
            </a:r>
          </a:p>
          <a:p>
            <a:r>
              <a:rPr lang="en-US" baseline="0" dirty="0" smtClean="0"/>
              <a:t>Identify the increase or decrease from no action and preferred.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5796E7-57C5-4C5A-A26A-02559B1D08C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1061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5796E7-57C5-4C5A-A26A-02559B1D08C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8662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8E0C5-8ADB-48E2-85A7-B0CB1A219377}" type="datetimeFigureOut">
              <a:rPr lang="en-CA" smtClean="0"/>
              <a:t>2018-06-20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01C94-9C37-4FF0-8CA6-24330328645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952717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8E0C5-8ADB-48E2-85A7-B0CB1A219377}" type="datetimeFigureOut">
              <a:rPr lang="en-CA" smtClean="0"/>
              <a:t>2018-06-20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01C94-9C37-4FF0-8CA6-24330328645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79936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8E0C5-8ADB-48E2-85A7-B0CB1A219377}" type="datetimeFigureOut">
              <a:rPr lang="en-CA" smtClean="0"/>
              <a:t>2018-06-20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01C94-9C37-4FF0-8CA6-24330328645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67504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8E0C5-8ADB-48E2-85A7-B0CB1A219377}" type="datetimeFigureOut">
              <a:rPr lang="en-CA" smtClean="0"/>
              <a:t>2018-06-20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01C94-9C37-4FF0-8CA6-24330328645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841404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8E0C5-8ADB-48E2-85A7-B0CB1A219377}" type="datetimeFigureOut">
              <a:rPr lang="en-CA" smtClean="0"/>
              <a:t>2018-06-20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01C94-9C37-4FF0-8CA6-24330328645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95646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8E0C5-8ADB-48E2-85A7-B0CB1A219377}" type="datetimeFigureOut">
              <a:rPr lang="en-CA" smtClean="0"/>
              <a:t>2018-06-20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01C94-9C37-4FF0-8CA6-24330328645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436194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8E0C5-8ADB-48E2-85A7-B0CB1A219377}" type="datetimeFigureOut">
              <a:rPr lang="en-CA" smtClean="0"/>
              <a:t>2018-06-20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01C94-9C37-4FF0-8CA6-24330328645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897350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8E0C5-8ADB-48E2-85A7-B0CB1A219377}" type="datetimeFigureOut">
              <a:rPr lang="en-CA" smtClean="0"/>
              <a:t>2018-06-20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01C94-9C37-4FF0-8CA6-24330328645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004543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8E0C5-8ADB-48E2-85A7-B0CB1A219377}" type="datetimeFigureOut">
              <a:rPr lang="en-CA" smtClean="0"/>
              <a:t>2018-06-20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01C94-9C37-4FF0-8CA6-24330328645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460556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8E0C5-8ADB-48E2-85A7-B0CB1A219377}" type="datetimeFigureOut">
              <a:rPr lang="en-CA" smtClean="0"/>
              <a:t>2018-06-20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01C94-9C37-4FF0-8CA6-24330328645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021680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8E0C5-8ADB-48E2-85A7-B0CB1A219377}" type="datetimeFigureOut">
              <a:rPr lang="en-CA" smtClean="0"/>
              <a:t>2018-06-20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01C94-9C37-4FF0-8CA6-24330328645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192985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28E0C5-8ADB-48E2-85A7-B0CB1A219377}" type="datetimeFigureOut">
              <a:rPr lang="en-CA" smtClean="0"/>
              <a:t>2018-06-20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D01C94-9C37-4FF0-8CA6-24330328645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438110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comments" Target="../comments/commen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comments" Target="../comments/commen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9512" y="931367"/>
            <a:ext cx="84249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Title Text</a:t>
            </a:r>
            <a:endParaRPr lang="en-CA" sz="44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9512" y="2060848"/>
            <a:ext cx="74168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Supporting Text</a:t>
            </a:r>
            <a:endParaRPr lang="en-CA" sz="20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1520" y="1547500"/>
            <a:ext cx="74168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Optional Supporting Text</a:t>
            </a:r>
            <a:endParaRPr lang="en-CA" sz="16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776" b="338"/>
          <a:stretch/>
        </p:blipFill>
        <p:spPr>
          <a:xfrm>
            <a:off x="0" y="2060848"/>
            <a:ext cx="9144000" cy="479715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29288" y="870167"/>
            <a:ext cx="8712000" cy="61200"/>
          </a:xfrm>
          <a:prstGeom prst="rect">
            <a:avLst/>
          </a:prstGeom>
          <a:solidFill>
            <a:srgbClr val="ADBC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rgbClr val="99CC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29288" y="1889649"/>
            <a:ext cx="8712000" cy="61200"/>
          </a:xfrm>
          <a:prstGeom prst="rect">
            <a:avLst/>
          </a:prstGeom>
          <a:solidFill>
            <a:srgbClr val="ADBC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28616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79512" y="836712"/>
            <a:ext cx="84249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Summary of Decision - Alt. ?</a:t>
            </a:r>
            <a:endParaRPr lang="en-CA" sz="4800" b="1" dirty="0">
              <a:solidFill>
                <a:schemeClr val="tx1">
                  <a:lumMod val="50000"/>
                  <a:lumOff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9512" y="1772816"/>
            <a:ext cx="741682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Include Purpose and Need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Brief summary of preferred/proposed alternative(s)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Include some context (revision, </a:t>
            </a: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amendment, court ordered?)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What is the decision to be made? (i.e., is the decision space limited to one or two issues?)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Highlight major changes between existing RMP and this RMP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Rationale -- why choose that alternative?</a:t>
            </a:r>
          </a:p>
        </p:txBody>
      </p:sp>
    </p:spTree>
    <p:extLst>
      <p:ext uri="{BB962C8B-B14F-4D97-AF65-F5344CB8AC3E}">
        <p14:creationId xmlns:p14="http://schemas.microsoft.com/office/powerpoint/2010/main" val="2437101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79512" y="836712"/>
            <a:ext cx="84249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Secretarial Priorities</a:t>
            </a:r>
            <a:endParaRPr lang="en-CA" sz="4800" b="1" dirty="0">
              <a:solidFill>
                <a:schemeClr val="tx1">
                  <a:lumMod val="50000"/>
                  <a:lumOff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3568" y="1667373"/>
            <a:ext cx="741682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Include impact 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on </a:t>
            </a: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jobs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 smtClean="0">
              <a:solidFill>
                <a:schemeClr val="tx1">
                  <a:lumMod val="50000"/>
                  <a:lumOff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Secretary </a:t>
            </a:r>
            <a:r>
              <a:rPr lang="en-US" sz="2000" dirty="0" err="1">
                <a:solidFill>
                  <a:schemeClr val="bg1">
                    <a:lumMod val="50000"/>
                  </a:schemeClr>
                </a:solidFill>
              </a:rPr>
              <a:t>Zinke’s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 Top Ten Priorities – • Create a conservation stewardship legacy second only to Teddy Roosevelt • Sustainably develop our energy &amp; natural resources • Restore trust and be a good neighbor • Ensuring sovereignty means something. • Increase revenues to support DOI and national interests • Protect our people and the border. • Strike a regulatory balance. • Modernize our infrastructure. • Reorganize DOI for the next 100 years. • Achieve our goals and lead our team forward.</a:t>
            </a:r>
            <a:endParaRPr lang="en-US" sz="2000" dirty="0" smtClean="0">
              <a:solidFill>
                <a:schemeClr val="bg1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8976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79512" y="836712"/>
            <a:ext cx="84249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Stakeholders</a:t>
            </a:r>
            <a:endParaRPr lang="en-CA" sz="4800" b="1" dirty="0">
              <a:solidFill>
                <a:schemeClr val="tx1">
                  <a:lumMod val="50000"/>
                  <a:lumOff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9512" y="1772816"/>
            <a:ext cx="74168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Summarize stakeholder positions, particularly regarding preferred/proposed alternative(s)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Include perspectives from Elected Officials</a:t>
            </a:r>
          </a:p>
        </p:txBody>
      </p:sp>
    </p:spTree>
    <p:extLst>
      <p:ext uri="{BB962C8B-B14F-4D97-AF65-F5344CB8AC3E}">
        <p14:creationId xmlns:p14="http://schemas.microsoft.com/office/powerpoint/2010/main" val="3666550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79512" y="836712"/>
            <a:ext cx="84249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Changes to Resource Uses</a:t>
            </a:r>
            <a:endParaRPr lang="en-CA" sz="4800" b="1" dirty="0">
              <a:solidFill>
                <a:schemeClr val="tx1">
                  <a:lumMod val="50000"/>
                  <a:lumOff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9512" y="1772816"/>
            <a:ext cx="741682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Describe how preferred/proposed alternative would change and/or limit resource uses (compared to previous decision).  </a:t>
            </a:r>
            <a:endParaRPr lang="en-CA" sz="2000" dirty="0">
              <a:solidFill>
                <a:schemeClr val="tx1">
                  <a:lumMod val="50000"/>
                  <a:lumOff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What are the flexibilities on the implementation level with respect to resource uses?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CA" sz="2000" dirty="0">
              <a:solidFill>
                <a:schemeClr val="tx1">
                  <a:lumMod val="50000"/>
                  <a:lumOff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Include acreages if resource uses are being limited/opened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Include rationale and appropriate analysis, if </a:t>
            </a:r>
            <a:r>
              <a:rPr lang="en-CA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applicable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CA" sz="2000" dirty="0">
              <a:solidFill>
                <a:schemeClr val="tx1">
                  <a:lumMod val="50000"/>
                  <a:lumOff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Include information about salient environmental impacts and resource conflicts (land use restrictions, transportation and access limitations, and proposed resolution to conflicts.</a:t>
            </a:r>
            <a:endParaRPr lang="en-US" sz="2000" dirty="0" smtClean="0">
              <a:solidFill>
                <a:schemeClr val="tx1">
                  <a:lumMod val="50000"/>
                  <a:lumOff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8826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79512" y="836712"/>
            <a:ext cx="84249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Schedule</a:t>
            </a:r>
            <a:endParaRPr lang="en-CA" sz="4800" b="1" dirty="0">
              <a:solidFill>
                <a:schemeClr val="tx1">
                  <a:lumMod val="50000"/>
                  <a:lumOff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9512" y="1772816"/>
            <a:ext cx="74168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List important dates &amp; next steps.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Court ordered or other mandated deadline?</a:t>
            </a:r>
            <a:endParaRPr lang="en-US" sz="2000" dirty="0">
              <a:solidFill>
                <a:schemeClr val="tx1">
                  <a:lumMod val="50000"/>
                  <a:lumOff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6533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79512" y="836712"/>
            <a:ext cx="84249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4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Summary of Alternatives</a:t>
            </a:r>
            <a:endParaRPr lang="en-CA" sz="4800" b="1" dirty="0">
              <a:solidFill>
                <a:schemeClr val="tx1">
                  <a:lumMod val="50000"/>
                  <a:lumOff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9512" y="1772816"/>
            <a:ext cx="741682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This and the following slides should present the relevant comparative tables of alternatives by resource or designation, as well as any other significant information or context</a:t>
            </a:r>
          </a:p>
          <a:p>
            <a:endParaRPr lang="en-CA" sz="2000" dirty="0">
              <a:solidFill>
                <a:schemeClr val="tx1">
                  <a:lumMod val="50000"/>
                  <a:lumOff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en-CA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Ensure that background includes information about acreages impacted.</a:t>
            </a:r>
            <a:endParaRPr lang="en-CA" sz="2000" dirty="0">
              <a:solidFill>
                <a:schemeClr val="tx1">
                  <a:lumMod val="50000"/>
                  <a:lumOff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2395421"/>
              </p:ext>
            </p:extLst>
          </p:nvPr>
        </p:nvGraphicFramePr>
        <p:xfrm>
          <a:off x="683568" y="4139364"/>
          <a:ext cx="7560840" cy="229108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5121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>
                        <a:latin typeface="Roboto" panose="020B0604020202020204" charset="0"/>
                        <a:ea typeface="Roboto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Roboto" panose="020B0604020202020204" charset="0"/>
                          <a:ea typeface="Roboto" panose="020B0604020202020204" charset="0"/>
                        </a:rPr>
                        <a:t>Alternative A</a:t>
                      </a:r>
                    </a:p>
                    <a:p>
                      <a:r>
                        <a:rPr lang="en-US" dirty="0" smtClean="0">
                          <a:latin typeface="Roboto" panose="020B0604020202020204" charset="0"/>
                          <a:ea typeface="Roboto" panose="020B0604020202020204" charset="0"/>
                        </a:rPr>
                        <a:t>(No Action)</a:t>
                      </a:r>
                      <a:endParaRPr lang="en-US" dirty="0">
                        <a:latin typeface="Roboto" panose="020B0604020202020204" charset="0"/>
                        <a:ea typeface="Roboto" panose="020B060402020202020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Roboto" panose="020B0604020202020204" charset="0"/>
                          <a:ea typeface="Roboto" panose="020B0604020202020204" charset="0"/>
                        </a:rPr>
                        <a:t>Alternative B</a:t>
                      </a:r>
                      <a:endParaRPr lang="en-US" dirty="0">
                        <a:latin typeface="Roboto" panose="020B0604020202020204" charset="0"/>
                        <a:ea typeface="Roboto" panose="020B060402020202020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Roboto" panose="020B0604020202020204" charset="0"/>
                          <a:ea typeface="Roboto" panose="020B0604020202020204" charset="0"/>
                        </a:rPr>
                        <a:t>Alternative C</a:t>
                      </a:r>
                      <a:endParaRPr lang="en-US" dirty="0">
                        <a:latin typeface="Roboto" panose="020B0604020202020204" charset="0"/>
                        <a:ea typeface="Roboto" panose="020B060402020202020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Roboto" panose="020B0604020202020204" charset="0"/>
                          <a:ea typeface="Roboto" panose="020B0604020202020204" charset="0"/>
                        </a:rPr>
                        <a:t>Alternative D (Preferred)</a:t>
                      </a:r>
                      <a:endParaRPr lang="en-US" dirty="0">
                        <a:latin typeface="Roboto" panose="020B0604020202020204" charset="0"/>
                        <a:ea typeface="Roboto" panose="020B060402020202020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 gridSpan="5"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Roboto" panose="020B0604020202020204" charset="0"/>
                          <a:ea typeface="Roboto" panose="020B0604020202020204" charset="0"/>
                        </a:rPr>
                        <a:t>Livestock Grazing Acreage</a:t>
                      </a:r>
                      <a:r>
                        <a:rPr lang="en-US" b="1" baseline="0" dirty="0" smtClean="0">
                          <a:latin typeface="Roboto" panose="020B0604020202020204" charset="0"/>
                          <a:ea typeface="Roboto" panose="020B0604020202020204" charset="0"/>
                        </a:rPr>
                        <a:t> Allocations</a:t>
                      </a:r>
                      <a:endParaRPr lang="en-US" b="1" dirty="0">
                        <a:latin typeface="Roboto" panose="020B0604020202020204" charset="0"/>
                        <a:ea typeface="Roboto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Roboto" panose="020B0604020202020204" charset="0"/>
                          <a:ea typeface="Roboto" panose="020B0604020202020204" charset="0"/>
                        </a:rPr>
                        <a:t>Open</a:t>
                      </a:r>
                      <a:endParaRPr lang="en-US" b="1" dirty="0">
                        <a:latin typeface="Roboto" panose="020B0604020202020204" charset="0"/>
                        <a:ea typeface="Roboto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Roboto" panose="020B0604020202020204" charset="0"/>
                          <a:ea typeface="Roboto" panose="020B0604020202020204" charset="0"/>
                        </a:rPr>
                        <a:t>1,598,198</a:t>
                      </a:r>
                    </a:p>
                    <a:p>
                      <a:r>
                        <a:rPr lang="en-US" dirty="0" smtClean="0">
                          <a:latin typeface="Roboto" panose="020B0604020202020204" charset="0"/>
                          <a:ea typeface="Roboto" panose="020B0604020202020204" charset="0"/>
                        </a:rPr>
                        <a:t>(76.4%)</a:t>
                      </a:r>
                      <a:endParaRPr lang="en-US" dirty="0">
                        <a:latin typeface="Roboto" panose="020B0604020202020204" charset="0"/>
                        <a:ea typeface="Roboto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Roboto" panose="020B0604020202020204" charset="0"/>
                          <a:ea typeface="Roboto" panose="020B0604020202020204" charset="0"/>
                        </a:rPr>
                        <a:t>0</a:t>
                      </a:r>
                    </a:p>
                    <a:p>
                      <a:r>
                        <a:rPr lang="en-US" dirty="0" smtClean="0">
                          <a:latin typeface="Roboto" panose="020B0604020202020204" charset="0"/>
                          <a:ea typeface="Roboto" panose="020B0604020202020204" charset="0"/>
                        </a:rPr>
                        <a:t>(0%)</a:t>
                      </a:r>
                      <a:endParaRPr lang="en-US" dirty="0">
                        <a:latin typeface="Roboto" panose="020B0604020202020204" charset="0"/>
                        <a:ea typeface="Roboto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Roboto" panose="020B0604020202020204" charset="0"/>
                          <a:ea typeface="Roboto" panose="020B0604020202020204" charset="0"/>
                        </a:rPr>
                        <a:t>2,083,232</a:t>
                      </a:r>
                    </a:p>
                    <a:p>
                      <a:r>
                        <a:rPr lang="en-US" dirty="0" smtClean="0">
                          <a:latin typeface="Roboto" panose="020B0604020202020204" charset="0"/>
                          <a:ea typeface="Roboto" panose="020B0604020202020204" charset="0"/>
                        </a:rPr>
                        <a:t>(99.6%)</a:t>
                      </a:r>
                      <a:endParaRPr lang="en-US" dirty="0">
                        <a:latin typeface="Roboto" panose="020B0604020202020204" charset="0"/>
                        <a:ea typeface="Roboto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Roboto" panose="020B0604020202020204" charset="0"/>
                          <a:ea typeface="Roboto" panose="020B0604020202020204" charset="0"/>
                        </a:rPr>
                        <a:t>2,087,759</a:t>
                      </a:r>
                    </a:p>
                    <a:p>
                      <a:r>
                        <a:rPr lang="en-US" dirty="0" smtClean="0">
                          <a:latin typeface="Roboto" panose="020B0604020202020204" charset="0"/>
                          <a:ea typeface="Roboto" panose="020B0604020202020204" charset="0"/>
                        </a:rPr>
                        <a:t>(99.8%)</a:t>
                      </a:r>
                      <a:endParaRPr lang="en-US" dirty="0">
                        <a:latin typeface="Roboto" panose="020B0604020202020204" charset="0"/>
                        <a:ea typeface="Roboto" panose="020B060402020202020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Roboto" panose="020B0604020202020204" charset="0"/>
                          <a:ea typeface="Roboto" panose="020B0604020202020204" charset="0"/>
                        </a:rPr>
                        <a:t>Closed</a:t>
                      </a:r>
                      <a:endParaRPr lang="en-US" b="1" dirty="0">
                        <a:latin typeface="Roboto" panose="020B0604020202020204" charset="0"/>
                        <a:ea typeface="Roboto" panose="020B060402020202020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Roboto" panose="020B0604020202020204" charset="0"/>
                          <a:ea typeface="Roboto" panose="020B0604020202020204" charset="0"/>
                        </a:rPr>
                        <a:t>493,120</a:t>
                      </a:r>
                    </a:p>
                    <a:p>
                      <a:r>
                        <a:rPr lang="en-US" dirty="0" smtClean="0">
                          <a:latin typeface="Roboto" panose="020B0604020202020204" charset="0"/>
                          <a:ea typeface="Roboto" panose="020B0604020202020204" charset="0"/>
                        </a:rPr>
                        <a:t>(23.6%)</a:t>
                      </a:r>
                      <a:endParaRPr lang="en-US" dirty="0">
                        <a:latin typeface="Roboto" panose="020B0604020202020204" charset="0"/>
                        <a:ea typeface="Roboto" panose="020B0604020202020204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Roboto" panose="020B0604020202020204" charset="0"/>
                          <a:ea typeface="Roboto" panose="020B0604020202020204" charset="0"/>
                        </a:rPr>
                        <a:t>2,091,308</a:t>
                      </a:r>
                    </a:p>
                    <a:p>
                      <a:r>
                        <a:rPr lang="en-US" dirty="0" smtClean="0">
                          <a:latin typeface="Roboto" panose="020B0604020202020204" charset="0"/>
                          <a:ea typeface="Roboto" panose="020B0604020202020204" charset="0"/>
                        </a:rPr>
                        <a:t>(100%)</a:t>
                      </a:r>
                      <a:endParaRPr lang="en-US" dirty="0">
                        <a:latin typeface="Roboto" panose="020B0604020202020204" charset="0"/>
                        <a:ea typeface="Roboto" panose="020B0604020202020204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Roboto" panose="020B0604020202020204" charset="0"/>
                          <a:ea typeface="Roboto" panose="020B0604020202020204" charset="0"/>
                        </a:rPr>
                        <a:t>8,115</a:t>
                      </a:r>
                    </a:p>
                    <a:p>
                      <a:r>
                        <a:rPr lang="en-US" dirty="0" smtClean="0">
                          <a:latin typeface="Roboto" panose="020B0604020202020204" charset="0"/>
                          <a:ea typeface="Roboto" panose="020B0604020202020204" charset="0"/>
                        </a:rPr>
                        <a:t>(0.04%)</a:t>
                      </a:r>
                      <a:endParaRPr lang="en-US" dirty="0">
                        <a:latin typeface="Roboto" panose="020B0604020202020204" charset="0"/>
                        <a:ea typeface="Roboto" panose="020B0604020202020204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Roboto" panose="020B0604020202020204" charset="0"/>
                          <a:ea typeface="Roboto" panose="020B0604020202020204" charset="0"/>
                        </a:rPr>
                        <a:t>3,594</a:t>
                      </a:r>
                    </a:p>
                    <a:p>
                      <a:r>
                        <a:rPr lang="en-US" dirty="0" smtClean="0">
                          <a:latin typeface="Roboto" panose="020B0604020202020204" charset="0"/>
                          <a:ea typeface="Roboto" panose="020B0604020202020204" charset="0"/>
                        </a:rPr>
                        <a:t>(0.02%)</a:t>
                      </a:r>
                      <a:endParaRPr lang="en-US" dirty="0">
                        <a:latin typeface="Roboto" panose="020B0604020202020204" charset="0"/>
                        <a:ea typeface="Roboto" panose="020B060402020202020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52494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79512" y="1772816"/>
            <a:ext cx="741682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Continue with other info &amp; maps of relevance. Order slides that begin with issues that address the Administration's Priorities, such as energy, jobs, partnerships, etc. and follow with other plan related information.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Plan for additional slides to address any questions, and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Beware that all slides may not be presented based on unanticipated questions. </a:t>
            </a:r>
            <a:endParaRPr lang="en-US" sz="2000" dirty="0">
              <a:solidFill>
                <a:schemeClr val="tx1">
                  <a:lumMod val="50000"/>
                  <a:lumOff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7506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98C04A3C3319341ACD018BD80FD86AE" ma:contentTypeVersion="0" ma:contentTypeDescription="Create a new document." ma:contentTypeScope="" ma:versionID="e9951e4cb56c54be3ce9eb15b78422b9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c64490b4aec6201516c3a874156f37b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8DD36D8-7DD1-4B5A-9CA4-C140FE00353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594C5B1-3483-4EA8-B8E2-5231D72AB3A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24935F55-0A86-4B9A-983F-DA3D212BE0CB}">
  <ds:schemaRefs>
    <ds:schemaRef ds:uri="http://schemas.microsoft.com/office/2006/documentManagement/types"/>
    <ds:schemaRef ds:uri="http://purl.org/dc/elements/1.1/"/>
    <ds:schemaRef ds:uri="http://www.w3.org/XML/1998/namespace"/>
    <ds:schemaRef ds:uri="http://schemas.microsoft.com/office/2006/metadata/properties"/>
    <ds:schemaRef ds:uri="http://purl.org/dc/dcmitype/"/>
    <ds:schemaRef ds:uri="http://purl.org/dc/terms/"/>
    <ds:schemaRef ds:uri="http://schemas.microsoft.com/office/infopath/2007/PartnerControls"/>
    <ds:schemaRef ds:uri="http://schemas.openxmlformats.org/package/2006/metadata/core-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590</TotalTime>
  <Words>602</Words>
  <Application>Microsoft Office PowerPoint</Application>
  <PresentationFormat>On-screen Show (4:3)</PresentationFormat>
  <Paragraphs>71</Paragraphs>
  <Slides>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Roboto Medium</vt:lpstr>
      <vt:lpstr>Roboto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Bureau of Land Management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Hammari, Joshua</dc:creator>
  <cp:lastModifiedBy>Miller, Stephanie A</cp:lastModifiedBy>
  <cp:revision>42</cp:revision>
  <dcterms:created xsi:type="dcterms:W3CDTF">2014-11-17T16:44:52Z</dcterms:created>
  <dcterms:modified xsi:type="dcterms:W3CDTF">2018-06-20T17:25:09Z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0x010100F98C04A3C3319341ACD018BD80FD86AE</vt:lpwstr>
  </property>
  <property fmtid="{D5CDD505-2E9C-101B-9397-08002B2CF9AE}" pid="3" name="_dlc_DocIdItemGuid">
    <vt:lpwstr>f52d6100-1ea1-458d-b65a-8cf1c593610f</vt:lpwstr>
  </property>
</Properties>
</file>